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Montserrat" panose="020B0604020202020204" charset="0"/>
      <p:regular r:id="rId7"/>
      <p:bold r:id="rId8"/>
      <p:italic r:id="rId9"/>
      <p:boldItalic r:id="rId10"/>
    </p:embeddedFont>
    <p:embeddedFont>
      <p:font typeface="Oswald" panose="020B0604020202020204" charset="0"/>
      <p:regular r:id="rId11"/>
      <p:bold r:id="rId12"/>
    </p:embeddedFont>
    <p:embeddedFont>
      <p:font typeface="Playfair Display"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1ae3f3e3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1ae3f3e3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1ae3f3e3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1ae3f3e3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1ae3f3e3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1ae3f3e3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rgbClr val="FF00FF">
            <a:alpha val="346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www.youtube.com/watch?v=RNVnzMJfxBc" TargetMode="External"/><Relationship Id="rId4" Type="http://schemas.openxmlformats.org/officeDocument/2006/relationships/hyperlink" Target="https://www.youtube.com/watch?v=RNVnzMJfxB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i="1" dirty="0">
                <a:latin typeface="Times New Roman" panose="02020603050405020304" pitchFamily="18" charset="0"/>
                <a:cs typeface="Times New Roman" panose="02020603050405020304" pitchFamily="18" charset="0"/>
              </a:rPr>
              <a:t>Nikki and Deja</a:t>
            </a:r>
            <a:endParaRPr sz="7000" i="1" dirty="0">
              <a:latin typeface="Times New Roman" panose="02020603050405020304" pitchFamily="18" charset="0"/>
              <a:cs typeface="Times New Roman" panose="02020603050405020304" pitchFamily="18" charset="0"/>
            </a:endParaRPr>
          </a:p>
        </p:txBody>
      </p:sp>
      <p:sp>
        <p:nvSpPr>
          <p:cNvPr id="59" name="Google Shape;59;p13"/>
          <p:cNvSpPr txBox="1">
            <a:spLocks noGrp="1"/>
          </p:cNvSpPr>
          <p:nvPr>
            <p:ph type="subTitle" idx="1"/>
          </p:nvPr>
        </p:nvSpPr>
        <p:spPr>
          <a:xfrm>
            <a:off x="344250" y="3550650"/>
            <a:ext cx="8455500" cy="84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latin typeface="Times New Roman" panose="02020603050405020304" pitchFamily="18" charset="0"/>
                <a:cs typeface="Times New Roman" panose="02020603050405020304" pitchFamily="18" charset="0"/>
              </a:rPr>
              <a:t>Marketed By: Joy Houston and Alexandria White</a:t>
            </a:r>
            <a:endParaRPr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FF"/>
                </a:solidFill>
                <a:latin typeface="Times New Roman" panose="02020603050405020304" pitchFamily="18" charset="0"/>
                <a:cs typeface="Times New Roman" panose="02020603050405020304" pitchFamily="18" charset="0"/>
              </a:rPr>
              <a:t>Summary of Book One: </a:t>
            </a:r>
            <a:r>
              <a:rPr lang="en" i="1" dirty="0">
                <a:solidFill>
                  <a:srgbClr val="FF00FF"/>
                </a:solidFill>
                <a:latin typeface="Times New Roman" panose="02020603050405020304" pitchFamily="18" charset="0"/>
                <a:cs typeface="Times New Roman" panose="02020603050405020304" pitchFamily="18" charset="0"/>
              </a:rPr>
              <a:t>Nikki and Deja</a:t>
            </a:r>
            <a:endParaRPr i="1" dirty="0">
              <a:solidFill>
                <a:srgbClr val="FF00FF"/>
              </a:solidFill>
              <a:latin typeface="Times New Roman" panose="02020603050405020304" pitchFamily="18" charset="0"/>
              <a:cs typeface="Times New Roman" panose="02020603050405020304" pitchFamily="18" charset="0"/>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latin typeface="Times New Roman" panose="02020603050405020304" pitchFamily="18" charset="0"/>
                <a:cs typeface="Times New Roman" panose="02020603050405020304" pitchFamily="18" charset="0"/>
              </a:rPr>
              <a:t>The African American best friend duo does everything together. From hanging out during recess to helping each other with their homework. Nikki and Deja are inseparable. During their time as 3rd graders, a new girl moves into their neighborhood and tries to boss them around. The best friends decide to start their own private club, excluding her, but things take an unpredictable turn.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FF"/>
                </a:solidFill>
                <a:latin typeface="Times New Roman" panose="02020603050405020304" pitchFamily="18" charset="0"/>
                <a:cs typeface="Times New Roman" panose="02020603050405020304" pitchFamily="18" charset="0"/>
              </a:rPr>
              <a:t>Description of Product Idea</a:t>
            </a:r>
            <a:endParaRPr dirty="0">
              <a:solidFill>
                <a:srgbClr val="FF00FF"/>
              </a:solidFill>
              <a:latin typeface="Times New Roman" panose="02020603050405020304" pitchFamily="18" charset="0"/>
              <a:cs typeface="Times New Roman" panose="02020603050405020304" pitchFamily="18" charset="0"/>
            </a:endParaRPr>
          </a:p>
        </p:txBody>
      </p:sp>
      <p:sp>
        <p:nvSpPr>
          <p:cNvPr id="71" name="Google Shape;71;p15"/>
          <p:cNvSpPr txBox="1">
            <a:spLocks noGrp="1"/>
          </p:cNvSpPr>
          <p:nvPr>
            <p:ph type="body" idx="1"/>
          </p:nvPr>
        </p:nvSpPr>
        <p:spPr>
          <a:xfrm>
            <a:off x="311700" y="1231413"/>
            <a:ext cx="8520600" cy="7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A colored bracelet with a positive message corresponding with the central theme of each book in the series:</a:t>
            </a:r>
            <a:endParaRPr dirty="0">
              <a:latin typeface="Times New Roman" panose="02020603050405020304" pitchFamily="18" charset="0"/>
              <a:cs typeface="Times New Roman" panose="02020603050405020304" pitchFamily="18" charset="0"/>
            </a:endParaRPr>
          </a:p>
          <a:p>
            <a:pPr marL="0" lvl="0" indent="0" algn="l" rtl="0">
              <a:spcBef>
                <a:spcPts val="1600"/>
              </a:spcBef>
              <a:spcAft>
                <a:spcPts val="1600"/>
              </a:spcAft>
              <a:buNone/>
            </a:pPr>
            <a:endParaRPr dirty="0">
              <a:latin typeface="Times New Roman" panose="02020603050405020304" pitchFamily="18" charset="0"/>
              <a:cs typeface="Times New Roman" panose="02020603050405020304" pitchFamily="18" charset="0"/>
            </a:endParaRPr>
          </a:p>
        </p:txBody>
      </p:sp>
      <p:pic>
        <p:nvPicPr>
          <p:cNvPr id="72" name="Google Shape;72;p15"/>
          <p:cNvPicPr preferRelativeResize="0"/>
          <p:nvPr/>
        </p:nvPicPr>
        <p:blipFill>
          <a:blip r:embed="rId3">
            <a:alphaModFix/>
          </a:blip>
          <a:stretch>
            <a:fillRect/>
          </a:stretch>
        </p:blipFill>
        <p:spPr>
          <a:xfrm>
            <a:off x="5855500" y="3711187"/>
            <a:ext cx="1059800" cy="1059800"/>
          </a:xfrm>
          <a:prstGeom prst="rect">
            <a:avLst/>
          </a:prstGeom>
          <a:noFill/>
          <a:ln>
            <a:noFill/>
          </a:ln>
        </p:spPr>
      </p:pic>
      <p:pic>
        <p:nvPicPr>
          <p:cNvPr id="73" name="Google Shape;73;p15"/>
          <p:cNvPicPr preferRelativeResize="0"/>
          <p:nvPr/>
        </p:nvPicPr>
        <p:blipFill>
          <a:blip r:embed="rId4">
            <a:alphaModFix/>
          </a:blip>
          <a:stretch>
            <a:fillRect/>
          </a:stretch>
        </p:blipFill>
        <p:spPr>
          <a:xfrm>
            <a:off x="311700" y="2238900"/>
            <a:ext cx="1059800" cy="1059800"/>
          </a:xfrm>
          <a:prstGeom prst="rect">
            <a:avLst/>
          </a:prstGeom>
          <a:noFill/>
          <a:ln>
            <a:noFill/>
          </a:ln>
        </p:spPr>
      </p:pic>
      <p:pic>
        <p:nvPicPr>
          <p:cNvPr id="74" name="Google Shape;74;p15"/>
          <p:cNvPicPr preferRelativeResize="0"/>
          <p:nvPr/>
        </p:nvPicPr>
        <p:blipFill>
          <a:blip r:embed="rId5">
            <a:alphaModFix/>
          </a:blip>
          <a:stretch>
            <a:fillRect/>
          </a:stretch>
        </p:blipFill>
        <p:spPr>
          <a:xfrm>
            <a:off x="5855500" y="2238900"/>
            <a:ext cx="1059800" cy="1059800"/>
          </a:xfrm>
          <a:prstGeom prst="rect">
            <a:avLst/>
          </a:prstGeom>
          <a:noFill/>
          <a:ln>
            <a:noFill/>
          </a:ln>
        </p:spPr>
      </p:pic>
      <p:pic>
        <p:nvPicPr>
          <p:cNvPr id="75" name="Google Shape;75;p15"/>
          <p:cNvPicPr preferRelativeResize="0"/>
          <p:nvPr/>
        </p:nvPicPr>
        <p:blipFill>
          <a:blip r:embed="rId6">
            <a:alphaModFix/>
          </a:blip>
          <a:stretch>
            <a:fillRect/>
          </a:stretch>
        </p:blipFill>
        <p:spPr>
          <a:xfrm>
            <a:off x="229450" y="3711175"/>
            <a:ext cx="1059800" cy="1059800"/>
          </a:xfrm>
          <a:prstGeom prst="rect">
            <a:avLst/>
          </a:prstGeom>
          <a:noFill/>
          <a:ln>
            <a:noFill/>
          </a:ln>
        </p:spPr>
      </p:pic>
      <p:pic>
        <p:nvPicPr>
          <p:cNvPr id="76" name="Google Shape;76;p15"/>
          <p:cNvPicPr preferRelativeResize="0"/>
          <p:nvPr/>
        </p:nvPicPr>
        <p:blipFill>
          <a:blip r:embed="rId7">
            <a:alphaModFix/>
          </a:blip>
          <a:stretch>
            <a:fillRect/>
          </a:stretch>
        </p:blipFill>
        <p:spPr>
          <a:xfrm>
            <a:off x="3029875" y="3768350"/>
            <a:ext cx="1059800" cy="1059800"/>
          </a:xfrm>
          <a:prstGeom prst="rect">
            <a:avLst/>
          </a:prstGeom>
          <a:noFill/>
          <a:ln>
            <a:noFill/>
          </a:ln>
        </p:spPr>
      </p:pic>
      <p:pic>
        <p:nvPicPr>
          <p:cNvPr id="77" name="Google Shape;77;p15"/>
          <p:cNvPicPr preferRelativeResize="0"/>
          <p:nvPr/>
        </p:nvPicPr>
        <p:blipFill>
          <a:blip r:embed="rId8">
            <a:alphaModFix/>
          </a:blip>
          <a:stretch>
            <a:fillRect/>
          </a:stretch>
        </p:blipFill>
        <p:spPr>
          <a:xfrm>
            <a:off x="3029875" y="2238900"/>
            <a:ext cx="1059800" cy="1059800"/>
          </a:xfrm>
          <a:prstGeom prst="rect">
            <a:avLst/>
          </a:prstGeom>
          <a:noFill/>
          <a:ln>
            <a:noFill/>
          </a:ln>
        </p:spPr>
      </p:pic>
      <p:sp>
        <p:nvSpPr>
          <p:cNvPr id="78" name="Google Shape;78;p15"/>
          <p:cNvSpPr txBox="1"/>
          <p:nvPr/>
        </p:nvSpPr>
        <p:spPr>
          <a:xfrm>
            <a:off x="7064100" y="4895875"/>
            <a:ext cx="2079900" cy="1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latin typeface="Times New Roman" panose="02020603050405020304" pitchFamily="18" charset="0"/>
                <a:ea typeface="Playfair Display"/>
                <a:cs typeface="Times New Roman" panose="02020603050405020304" pitchFamily="18" charset="0"/>
                <a:sym typeface="Playfair Display"/>
              </a:rPr>
              <a:t>Image credit: Wristbandexpress.com</a:t>
            </a:r>
            <a:endParaRPr sz="800" dirty="0">
              <a:latin typeface="Times New Roman" panose="02020603050405020304" pitchFamily="18" charset="0"/>
              <a:ea typeface="Playfair Display"/>
              <a:cs typeface="Times New Roman" panose="02020603050405020304" pitchFamily="18" charset="0"/>
              <a:sym typeface="Playfair Display"/>
            </a:endParaRPr>
          </a:p>
        </p:txBody>
      </p:sp>
      <p:sp>
        <p:nvSpPr>
          <p:cNvPr id="79" name="Google Shape;79;p15"/>
          <p:cNvSpPr txBox="1"/>
          <p:nvPr/>
        </p:nvSpPr>
        <p:spPr>
          <a:xfrm>
            <a:off x="1345350" y="2720300"/>
            <a:ext cx="1353900" cy="33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ea typeface="Playfair Display"/>
                <a:cs typeface="Times New Roman" panose="02020603050405020304" pitchFamily="18" charset="0"/>
                <a:sym typeface="Playfair Display"/>
              </a:rPr>
              <a:t>“Friendship”</a:t>
            </a:r>
            <a:endParaRPr dirty="0">
              <a:latin typeface="Times New Roman" panose="02020603050405020304" pitchFamily="18" charset="0"/>
              <a:ea typeface="Playfair Display"/>
              <a:cs typeface="Times New Roman" panose="02020603050405020304" pitchFamily="18" charset="0"/>
              <a:sym typeface="Playfair Display"/>
            </a:endParaRPr>
          </a:p>
        </p:txBody>
      </p:sp>
      <p:sp>
        <p:nvSpPr>
          <p:cNvPr id="80" name="Google Shape;80;p15"/>
          <p:cNvSpPr txBox="1"/>
          <p:nvPr/>
        </p:nvSpPr>
        <p:spPr>
          <a:xfrm>
            <a:off x="1317300" y="4130400"/>
            <a:ext cx="1410000" cy="33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ea typeface="Playfair Display"/>
                <a:cs typeface="Times New Roman" panose="02020603050405020304" pitchFamily="18" charset="0"/>
                <a:sym typeface="Playfair Display"/>
              </a:rPr>
              <a:t>“Be Confident”</a:t>
            </a:r>
            <a:endParaRPr dirty="0">
              <a:latin typeface="Times New Roman" panose="02020603050405020304" pitchFamily="18" charset="0"/>
              <a:ea typeface="Playfair Display"/>
              <a:cs typeface="Times New Roman" panose="02020603050405020304" pitchFamily="18" charset="0"/>
              <a:sym typeface="Playfair Display"/>
            </a:endParaRPr>
          </a:p>
        </p:txBody>
      </p:sp>
      <p:sp>
        <p:nvSpPr>
          <p:cNvPr id="81" name="Google Shape;81;p15"/>
          <p:cNvSpPr txBox="1"/>
          <p:nvPr/>
        </p:nvSpPr>
        <p:spPr>
          <a:xfrm>
            <a:off x="4278525" y="2693450"/>
            <a:ext cx="1181700" cy="38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ea typeface="Playfair Display"/>
                <a:cs typeface="Times New Roman" panose="02020603050405020304" pitchFamily="18" charset="0"/>
                <a:sym typeface="Playfair Display"/>
              </a:rPr>
              <a:t>“Be Happy”</a:t>
            </a:r>
            <a:endParaRPr dirty="0">
              <a:latin typeface="Times New Roman" panose="02020603050405020304" pitchFamily="18" charset="0"/>
              <a:ea typeface="Playfair Display"/>
              <a:cs typeface="Times New Roman" panose="02020603050405020304" pitchFamily="18" charset="0"/>
              <a:sym typeface="Playfair Display"/>
            </a:endParaRPr>
          </a:p>
        </p:txBody>
      </p:sp>
      <p:sp>
        <p:nvSpPr>
          <p:cNvPr id="82" name="Google Shape;82;p15"/>
          <p:cNvSpPr txBox="1"/>
          <p:nvPr/>
        </p:nvSpPr>
        <p:spPr>
          <a:xfrm>
            <a:off x="7039500" y="2693450"/>
            <a:ext cx="1893600" cy="38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ea typeface="Playfair Display"/>
                <a:cs typeface="Times New Roman" panose="02020603050405020304" pitchFamily="18" charset="0"/>
                <a:sym typeface="Playfair Display"/>
              </a:rPr>
              <a:t>“Believe in Yourself”</a:t>
            </a:r>
            <a:endParaRPr dirty="0">
              <a:latin typeface="Times New Roman" panose="02020603050405020304" pitchFamily="18" charset="0"/>
              <a:ea typeface="Playfair Display"/>
              <a:cs typeface="Times New Roman" panose="02020603050405020304" pitchFamily="18" charset="0"/>
              <a:sym typeface="Playfair Display"/>
            </a:endParaRPr>
          </a:p>
        </p:txBody>
      </p:sp>
      <p:sp>
        <p:nvSpPr>
          <p:cNvPr id="83" name="Google Shape;83;p15"/>
          <p:cNvSpPr txBox="1"/>
          <p:nvPr/>
        </p:nvSpPr>
        <p:spPr>
          <a:xfrm>
            <a:off x="4202688" y="4130400"/>
            <a:ext cx="1496700" cy="33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ea typeface="Playfair Display"/>
                <a:cs typeface="Times New Roman" panose="02020603050405020304" pitchFamily="18" charset="0"/>
                <a:sym typeface="Playfair Display"/>
              </a:rPr>
              <a:t>“Give Thanks”</a:t>
            </a:r>
            <a:endParaRPr dirty="0">
              <a:latin typeface="Times New Roman" panose="02020603050405020304" pitchFamily="18" charset="0"/>
              <a:ea typeface="Playfair Display"/>
              <a:cs typeface="Times New Roman" panose="02020603050405020304" pitchFamily="18" charset="0"/>
              <a:sym typeface="Playfair Display"/>
            </a:endParaRPr>
          </a:p>
        </p:txBody>
      </p:sp>
      <p:sp>
        <p:nvSpPr>
          <p:cNvPr id="84" name="Google Shape;84;p15"/>
          <p:cNvSpPr txBox="1"/>
          <p:nvPr/>
        </p:nvSpPr>
        <p:spPr>
          <a:xfrm>
            <a:off x="7227525" y="4046375"/>
            <a:ext cx="1410000" cy="38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ea typeface="Playfair Display"/>
                <a:cs typeface="Times New Roman" panose="02020603050405020304" pitchFamily="18" charset="0"/>
                <a:sym typeface="Playfair Display"/>
              </a:rPr>
              <a:t>“Be Kind”</a:t>
            </a:r>
            <a:endParaRPr dirty="0">
              <a:latin typeface="Times New Roman" panose="02020603050405020304" pitchFamily="18" charset="0"/>
              <a:ea typeface="Playfair Display"/>
              <a:cs typeface="Times New Roman" panose="02020603050405020304" pitchFamily="18" charset="0"/>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6"/>
          <p:cNvSpPr/>
          <p:nvPr/>
        </p:nvSpPr>
        <p:spPr>
          <a:xfrm>
            <a:off x="6805162" y="1777787"/>
            <a:ext cx="2189052" cy="2021112"/>
          </a:xfrm>
          <a:prstGeom prst="cloud">
            <a:avLst/>
          </a:prstGeom>
          <a:solidFill>
            <a:srgbClr val="FFFF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txBox="1">
            <a:spLocks noGrp="1"/>
          </p:cNvSpPr>
          <p:nvPr>
            <p:ph type="title"/>
          </p:nvPr>
        </p:nvSpPr>
        <p:spPr>
          <a:xfrm>
            <a:off x="244550" y="298725"/>
            <a:ext cx="2911500" cy="998447"/>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i="1" dirty="0">
                <a:solidFill>
                  <a:srgbClr val="FF00FF"/>
                </a:solidFill>
                <a:latin typeface="Times New Roman" panose="02020603050405020304" pitchFamily="18" charset="0"/>
                <a:cs typeface="Times New Roman" panose="02020603050405020304" pitchFamily="18" charset="0"/>
              </a:rPr>
              <a:t>Best Friends Rap</a:t>
            </a:r>
            <a:r>
              <a:rPr lang="en" sz="2800" dirty="0">
                <a:solidFill>
                  <a:srgbClr val="FF00FF"/>
                </a:solidFill>
                <a:latin typeface="Times New Roman" panose="02020603050405020304" pitchFamily="18" charset="0"/>
                <a:cs typeface="Times New Roman" panose="02020603050405020304" pitchFamily="18" charset="0"/>
              </a:rPr>
              <a:t> + Lyrics</a:t>
            </a:r>
            <a:endParaRPr sz="2800" dirty="0">
              <a:solidFill>
                <a:srgbClr val="FF00FF"/>
              </a:solidFill>
              <a:latin typeface="Times New Roman" panose="02020603050405020304" pitchFamily="18" charset="0"/>
              <a:cs typeface="Times New Roman" panose="02020603050405020304" pitchFamily="18" charset="0"/>
            </a:endParaRPr>
          </a:p>
        </p:txBody>
      </p:sp>
      <p:sp>
        <p:nvSpPr>
          <p:cNvPr id="91" name="Google Shape;91;p16"/>
          <p:cNvSpPr txBox="1">
            <a:spLocks noGrp="1"/>
          </p:cNvSpPr>
          <p:nvPr>
            <p:ph type="body" idx="1"/>
          </p:nvPr>
        </p:nvSpPr>
        <p:spPr>
          <a:xfrm>
            <a:off x="3893662" y="298725"/>
            <a:ext cx="2911500" cy="227302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900" b="1" dirty="0">
                <a:solidFill>
                  <a:srgbClr val="000000"/>
                </a:solidFill>
                <a:latin typeface="Times New Roman" panose="02020603050405020304" pitchFamily="18" charset="0"/>
                <a:cs typeface="Times New Roman" panose="02020603050405020304" pitchFamily="18" charset="0"/>
              </a:rPr>
              <a:t>Nikki and Deja, melanated best friends</a:t>
            </a:r>
            <a:endParaRPr sz="900" b="1" dirty="0">
              <a:solidFill>
                <a:srgbClr val="000000"/>
              </a:solidFill>
              <a:latin typeface="Times New Roman" panose="02020603050405020304" pitchFamily="18" charset="0"/>
              <a:cs typeface="Times New Roman" panose="02020603050405020304" pitchFamily="18" charset="0"/>
            </a:endParaRPr>
          </a:p>
          <a:p>
            <a:pPr marL="0" lvl="0" indent="0" algn="l" rtl="0">
              <a:lnSpc>
                <a:spcPct val="100000"/>
              </a:lnSpc>
              <a:spcBef>
                <a:spcPts val="1600"/>
              </a:spcBef>
              <a:spcAft>
                <a:spcPts val="0"/>
              </a:spcAft>
              <a:buNone/>
            </a:pPr>
            <a:r>
              <a:rPr lang="en" sz="900" b="1" dirty="0">
                <a:solidFill>
                  <a:srgbClr val="000000"/>
                </a:solidFill>
                <a:latin typeface="Times New Roman" panose="02020603050405020304" pitchFamily="18" charset="0"/>
                <a:cs typeface="Times New Roman" panose="02020603050405020304" pitchFamily="18" charset="0"/>
              </a:rPr>
              <a:t>Got the brightest futures that we’ve ever seen</a:t>
            </a:r>
            <a:endParaRPr sz="900" b="1" dirty="0">
              <a:solidFill>
                <a:srgbClr val="000000"/>
              </a:solidFill>
              <a:latin typeface="Times New Roman" panose="02020603050405020304" pitchFamily="18" charset="0"/>
              <a:cs typeface="Times New Roman" panose="02020603050405020304" pitchFamily="18" charset="0"/>
            </a:endParaRPr>
          </a:p>
          <a:p>
            <a:pPr marL="0" lvl="0" indent="0" algn="l" rtl="0">
              <a:lnSpc>
                <a:spcPct val="100000"/>
              </a:lnSpc>
              <a:spcBef>
                <a:spcPts val="1600"/>
              </a:spcBef>
              <a:spcAft>
                <a:spcPts val="0"/>
              </a:spcAft>
              <a:buNone/>
            </a:pPr>
            <a:r>
              <a:rPr lang="en" sz="900" b="1" dirty="0">
                <a:solidFill>
                  <a:srgbClr val="000000"/>
                </a:solidFill>
                <a:latin typeface="Times New Roman" panose="02020603050405020304" pitchFamily="18" charset="0"/>
                <a:cs typeface="Times New Roman" panose="02020603050405020304" pitchFamily="18" charset="0"/>
              </a:rPr>
              <a:t>Plan a day, and they’ll be right over</a:t>
            </a:r>
            <a:endParaRPr sz="900" b="1" dirty="0">
              <a:solidFill>
                <a:srgbClr val="000000"/>
              </a:solidFill>
              <a:latin typeface="Times New Roman" panose="02020603050405020304" pitchFamily="18" charset="0"/>
              <a:cs typeface="Times New Roman" panose="02020603050405020304" pitchFamily="18" charset="0"/>
            </a:endParaRPr>
          </a:p>
          <a:p>
            <a:pPr marL="0" lvl="0" indent="0" algn="l" rtl="0">
              <a:lnSpc>
                <a:spcPct val="100000"/>
              </a:lnSpc>
              <a:spcBef>
                <a:spcPts val="1600"/>
              </a:spcBef>
              <a:spcAft>
                <a:spcPts val="0"/>
              </a:spcAft>
              <a:buNone/>
            </a:pPr>
            <a:r>
              <a:rPr lang="en" sz="900" b="1" dirty="0">
                <a:solidFill>
                  <a:srgbClr val="000000"/>
                </a:solidFill>
                <a:latin typeface="Times New Roman" panose="02020603050405020304" pitchFamily="18" charset="0"/>
                <a:cs typeface="Times New Roman" panose="02020603050405020304" pitchFamily="18" charset="0"/>
              </a:rPr>
              <a:t>Bring them some rope and they will jump right over</a:t>
            </a:r>
            <a:endParaRPr sz="900" b="1" dirty="0">
              <a:solidFill>
                <a:srgbClr val="000000"/>
              </a:solidFill>
              <a:latin typeface="Times New Roman" panose="02020603050405020304" pitchFamily="18" charset="0"/>
              <a:cs typeface="Times New Roman" panose="02020603050405020304" pitchFamily="18" charset="0"/>
            </a:endParaRPr>
          </a:p>
          <a:p>
            <a:pPr marL="0" lvl="0" indent="0" algn="l" rtl="0">
              <a:lnSpc>
                <a:spcPct val="100000"/>
              </a:lnSpc>
              <a:spcBef>
                <a:spcPts val="1600"/>
              </a:spcBef>
              <a:spcAft>
                <a:spcPts val="0"/>
              </a:spcAft>
              <a:buNone/>
            </a:pPr>
            <a:r>
              <a:rPr lang="en" sz="900" b="1" dirty="0">
                <a:solidFill>
                  <a:srgbClr val="000000"/>
                </a:solidFill>
                <a:latin typeface="Times New Roman" panose="02020603050405020304" pitchFamily="18" charset="0"/>
                <a:cs typeface="Times New Roman" panose="02020603050405020304" pitchFamily="18" charset="0"/>
              </a:rPr>
              <a:t>(Pause)</a:t>
            </a:r>
            <a:endParaRPr sz="900" b="1" dirty="0">
              <a:solidFill>
                <a:srgbClr val="000000"/>
              </a:solidFill>
              <a:latin typeface="Times New Roman" panose="02020603050405020304" pitchFamily="18" charset="0"/>
              <a:cs typeface="Times New Roman" panose="02020603050405020304" pitchFamily="18" charset="0"/>
            </a:endParaRPr>
          </a:p>
          <a:p>
            <a:pPr marL="0" lvl="0" indent="0" algn="l" rtl="0">
              <a:lnSpc>
                <a:spcPct val="100000"/>
              </a:lnSpc>
              <a:spcBef>
                <a:spcPts val="1600"/>
              </a:spcBef>
              <a:spcAft>
                <a:spcPts val="0"/>
              </a:spcAft>
              <a:buClr>
                <a:schemeClr val="dk2"/>
              </a:buClr>
              <a:buSzPts val="1100"/>
              <a:buFont typeface="Arial"/>
              <a:buNone/>
            </a:pPr>
            <a:r>
              <a:rPr lang="en" sz="900" b="1" dirty="0">
                <a:latin typeface="Times New Roman" panose="02020603050405020304" pitchFamily="18" charset="0"/>
                <a:cs typeface="Times New Roman" panose="02020603050405020304" pitchFamily="18" charset="0"/>
              </a:rPr>
              <a:t>Nikki and Deja, want you to know</a:t>
            </a:r>
            <a:endParaRPr sz="900" b="1" dirty="0">
              <a:latin typeface="Times New Roman" panose="02020603050405020304" pitchFamily="18" charset="0"/>
              <a:cs typeface="Times New Roman" panose="02020603050405020304" pitchFamily="18" charset="0"/>
            </a:endParaRPr>
          </a:p>
          <a:p>
            <a:pPr marL="0" lvl="0" indent="0" algn="l" rtl="0">
              <a:lnSpc>
                <a:spcPct val="100000"/>
              </a:lnSpc>
              <a:spcBef>
                <a:spcPts val="1600"/>
              </a:spcBef>
              <a:spcAft>
                <a:spcPts val="0"/>
              </a:spcAft>
              <a:buClr>
                <a:schemeClr val="dk2"/>
              </a:buClr>
              <a:buSzPts val="1100"/>
              <a:buFont typeface="Arial"/>
              <a:buNone/>
            </a:pPr>
            <a:r>
              <a:rPr lang="en" sz="900" b="1" dirty="0">
                <a:latin typeface="Times New Roman" panose="02020603050405020304" pitchFamily="18" charset="0"/>
                <a:cs typeface="Times New Roman" panose="02020603050405020304" pitchFamily="18" charset="0"/>
              </a:rPr>
              <a:t>Setting your dreams high is the way to go</a:t>
            </a:r>
            <a:endParaRPr sz="900" b="1" dirty="0">
              <a:latin typeface="Times New Roman" panose="02020603050405020304" pitchFamily="18" charset="0"/>
              <a:cs typeface="Times New Roman" panose="02020603050405020304" pitchFamily="18" charset="0"/>
            </a:endParaRPr>
          </a:p>
          <a:p>
            <a:pPr marL="0" lvl="0" indent="0" algn="l" rtl="0">
              <a:lnSpc>
                <a:spcPct val="100000"/>
              </a:lnSpc>
              <a:spcBef>
                <a:spcPts val="1600"/>
              </a:spcBef>
              <a:spcAft>
                <a:spcPts val="0"/>
              </a:spcAft>
              <a:buNone/>
            </a:pPr>
            <a:endParaRPr sz="900" b="1" dirty="0">
              <a:solidFill>
                <a:srgbClr val="000000"/>
              </a:solidFill>
              <a:latin typeface="Times New Roman" panose="02020603050405020304" pitchFamily="18" charset="0"/>
              <a:cs typeface="Times New Roman" panose="02020603050405020304" pitchFamily="18" charset="0"/>
            </a:endParaRPr>
          </a:p>
          <a:p>
            <a:pPr marL="0" lvl="0" indent="0" algn="l" rtl="0">
              <a:lnSpc>
                <a:spcPct val="100000"/>
              </a:lnSpc>
              <a:spcBef>
                <a:spcPts val="1600"/>
              </a:spcBef>
              <a:spcAft>
                <a:spcPts val="1600"/>
              </a:spcAft>
              <a:buNone/>
            </a:pPr>
            <a:endParaRPr sz="900" b="1" dirty="0">
              <a:solidFill>
                <a:srgbClr val="000000"/>
              </a:solidFill>
              <a:latin typeface="Times New Roman" panose="02020603050405020304" pitchFamily="18" charset="0"/>
              <a:cs typeface="Times New Roman" panose="02020603050405020304" pitchFamily="18" charset="0"/>
            </a:endParaRPr>
          </a:p>
        </p:txBody>
      </p:sp>
      <p:pic>
        <p:nvPicPr>
          <p:cNvPr id="92" name="Google Shape;92;p16"/>
          <p:cNvPicPr preferRelativeResize="0"/>
          <p:nvPr/>
        </p:nvPicPr>
        <p:blipFill>
          <a:blip r:embed="rId3">
            <a:alphaModFix/>
          </a:blip>
          <a:stretch>
            <a:fillRect/>
          </a:stretch>
        </p:blipFill>
        <p:spPr>
          <a:xfrm>
            <a:off x="821450" y="1651817"/>
            <a:ext cx="1757724" cy="2636574"/>
          </a:xfrm>
          <a:prstGeom prst="rect">
            <a:avLst/>
          </a:prstGeom>
          <a:noFill/>
          <a:ln w="28575" cap="flat" cmpd="sng">
            <a:solidFill>
              <a:srgbClr val="FFFFFF"/>
            </a:solidFill>
            <a:prstDash val="solid"/>
            <a:round/>
            <a:headEnd type="none" w="sm" len="sm"/>
            <a:tailEnd type="none" w="sm" len="sm"/>
          </a:ln>
        </p:spPr>
      </p:pic>
      <p:sp>
        <p:nvSpPr>
          <p:cNvPr id="93" name="Google Shape;93;p16"/>
          <p:cNvSpPr txBox="1"/>
          <p:nvPr/>
        </p:nvSpPr>
        <p:spPr>
          <a:xfrm>
            <a:off x="781550" y="4436250"/>
            <a:ext cx="1837500" cy="333300"/>
          </a:xfrm>
          <a:prstGeom prst="rect">
            <a:avLst/>
          </a:prstGeom>
          <a:noFill/>
          <a:ln w="9525"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Times New Roman" panose="02020603050405020304" pitchFamily="18" charset="0"/>
                <a:ea typeface="Playfair Display"/>
                <a:cs typeface="Times New Roman" panose="02020603050405020304" pitchFamily="18" charset="0"/>
                <a:sym typeface="Playfair Display"/>
              </a:rPr>
              <a:t>Image credit: Scholastic.com</a:t>
            </a:r>
            <a:endParaRPr sz="1000" dirty="0">
              <a:latin typeface="Times New Roman" panose="02020603050405020304" pitchFamily="18" charset="0"/>
              <a:ea typeface="Playfair Display"/>
              <a:cs typeface="Times New Roman" panose="02020603050405020304" pitchFamily="18" charset="0"/>
              <a:sym typeface="Playfair Display"/>
            </a:endParaRPr>
          </a:p>
        </p:txBody>
      </p:sp>
      <p:sp>
        <p:nvSpPr>
          <p:cNvPr id="94" name="Google Shape;94;p16">
            <a:hlinkClick r:id="rId4"/>
          </p:cNvPr>
          <p:cNvSpPr txBox="1"/>
          <p:nvPr/>
        </p:nvSpPr>
        <p:spPr>
          <a:xfrm>
            <a:off x="7514904" y="2895975"/>
            <a:ext cx="807646" cy="484480"/>
          </a:xfrm>
          <a:prstGeom prst="rect">
            <a:avLst/>
          </a:prstGeom>
          <a:solidFill>
            <a:srgbClr val="FF00FF">
              <a:alpha val="3464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FFFFFF"/>
              </a:solidFill>
              <a:latin typeface="Playfair Display"/>
              <a:ea typeface="Playfair Display"/>
              <a:cs typeface="Playfair Display"/>
              <a:sym typeface="Playfair Display"/>
            </a:endParaRPr>
          </a:p>
        </p:txBody>
      </p:sp>
      <p:sp>
        <p:nvSpPr>
          <p:cNvPr id="95" name="Google Shape;95;p16"/>
          <p:cNvSpPr txBox="1"/>
          <p:nvPr/>
        </p:nvSpPr>
        <p:spPr>
          <a:xfrm>
            <a:off x="3898494" y="2662387"/>
            <a:ext cx="2671165" cy="2273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900" b="1" dirty="0">
                <a:latin typeface="Times New Roman" panose="02020603050405020304" pitchFamily="18" charset="0"/>
                <a:ea typeface="Playfair Display"/>
                <a:cs typeface="Times New Roman" panose="02020603050405020304" pitchFamily="18" charset="0"/>
                <a:sym typeface="Playfair Display"/>
              </a:rPr>
              <a:t>So, grab your snacks, sit down and read</a:t>
            </a:r>
            <a:endParaRPr sz="900" b="1" dirty="0">
              <a:latin typeface="Times New Roman" panose="02020603050405020304" pitchFamily="18" charset="0"/>
              <a:ea typeface="Playfair Display"/>
              <a:cs typeface="Times New Roman" panose="02020603050405020304" pitchFamily="18" charset="0"/>
              <a:sym typeface="Playfair Display"/>
            </a:endParaRPr>
          </a:p>
          <a:p>
            <a:pPr marL="0" lvl="0" indent="0" algn="l" rtl="0">
              <a:spcBef>
                <a:spcPts val="1600"/>
              </a:spcBef>
              <a:spcAft>
                <a:spcPts val="0"/>
              </a:spcAft>
              <a:buClr>
                <a:schemeClr val="dk2"/>
              </a:buClr>
              <a:buSzPts val="1100"/>
              <a:buFont typeface="Arial"/>
              <a:buNone/>
            </a:pPr>
            <a:r>
              <a:rPr lang="en" sz="900" b="1" dirty="0">
                <a:latin typeface="Times New Roman" panose="02020603050405020304" pitchFamily="18" charset="0"/>
                <a:ea typeface="Playfair Display"/>
                <a:cs typeface="Times New Roman" panose="02020603050405020304" pitchFamily="18" charset="0"/>
                <a:sym typeface="Playfair Display"/>
              </a:rPr>
              <a:t>Nikki and Deja, achieve great things</a:t>
            </a:r>
            <a:endParaRPr sz="900" b="1" dirty="0">
              <a:latin typeface="Times New Roman" panose="02020603050405020304" pitchFamily="18" charset="0"/>
              <a:ea typeface="Playfair Display"/>
              <a:cs typeface="Times New Roman" panose="02020603050405020304" pitchFamily="18" charset="0"/>
              <a:sym typeface="Playfair Display"/>
            </a:endParaRPr>
          </a:p>
          <a:p>
            <a:pPr marL="0" lvl="0" indent="0" algn="l" rtl="0">
              <a:spcBef>
                <a:spcPts val="1600"/>
              </a:spcBef>
              <a:spcAft>
                <a:spcPts val="0"/>
              </a:spcAft>
              <a:buClr>
                <a:schemeClr val="dk2"/>
              </a:buClr>
              <a:buSzPts val="1100"/>
              <a:buFont typeface="Arial"/>
              <a:buNone/>
            </a:pPr>
            <a:r>
              <a:rPr lang="en" sz="900" b="1" dirty="0">
                <a:latin typeface="Times New Roman" panose="02020603050405020304" pitchFamily="18" charset="0"/>
                <a:ea typeface="Playfair Display"/>
                <a:cs typeface="Times New Roman" panose="02020603050405020304" pitchFamily="18" charset="0"/>
                <a:sym typeface="Playfair Display"/>
              </a:rPr>
              <a:t>Such as </a:t>
            </a:r>
            <a:endParaRPr sz="900" b="1" dirty="0">
              <a:latin typeface="Times New Roman" panose="02020603050405020304" pitchFamily="18" charset="0"/>
              <a:ea typeface="Playfair Display"/>
              <a:cs typeface="Times New Roman" panose="02020603050405020304" pitchFamily="18" charset="0"/>
              <a:sym typeface="Playfair Display"/>
            </a:endParaRPr>
          </a:p>
          <a:p>
            <a:pPr marL="0" lvl="0" indent="0" algn="l" rtl="0">
              <a:spcBef>
                <a:spcPts val="1600"/>
              </a:spcBef>
              <a:spcAft>
                <a:spcPts val="0"/>
              </a:spcAft>
              <a:buClr>
                <a:schemeClr val="dk2"/>
              </a:buClr>
              <a:buSzPts val="1100"/>
              <a:buFont typeface="Arial"/>
              <a:buNone/>
            </a:pPr>
            <a:r>
              <a:rPr lang="en" sz="900" b="1" dirty="0">
                <a:latin typeface="Times New Roman" panose="02020603050405020304" pitchFamily="18" charset="0"/>
                <a:ea typeface="Playfair Display"/>
                <a:cs typeface="Times New Roman" panose="02020603050405020304" pitchFamily="18" charset="0"/>
                <a:sym typeface="Playfair Display"/>
              </a:rPr>
              <a:t>Presidencies, journalism, jealousy too!</a:t>
            </a:r>
            <a:endParaRPr sz="900" b="1" dirty="0">
              <a:latin typeface="Times New Roman" panose="02020603050405020304" pitchFamily="18" charset="0"/>
              <a:ea typeface="Playfair Display"/>
              <a:cs typeface="Times New Roman" panose="02020603050405020304" pitchFamily="18" charset="0"/>
              <a:sym typeface="Playfair Display"/>
            </a:endParaRPr>
          </a:p>
          <a:p>
            <a:pPr marL="0" lvl="0" indent="0" algn="l" rtl="0">
              <a:spcBef>
                <a:spcPts val="1600"/>
              </a:spcBef>
              <a:spcAft>
                <a:spcPts val="0"/>
              </a:spcAft>
              <a:buNone/>
            </a:pPr>
            <a:r>
              <a:rPr lang="en" sz="900" b="1" dirty="0">
                <a:latin typeface="Times New Roman" panose="02020603050405020304" pitchFamily="18" charset="0"/>
                <a:ea typeface="Playfair Display"/>
                <a:cs typeface="Times New Roman" panose="02020603050405020304" pitchFamily="18" charset="0"/>
                <a:sym typeface="Playfair Display"/>
              </a:rPr>
              <a:t>Friendship, bullies, and honesty, whew!</a:t>
            </a:r>
            <a:endParaRPr sz="900" b="1" dirty="0">
              <a:latin typeface="Times New Roman" panose="02020603050405020304" pitchFamily="18" charset="0"/>
              <a:ea typeface="Playfair Display"/>
              <a:cs typeface="Times New Roman" panose="02020603050405020304" pitchFamily="18" charset="0"/>
              <a:sym typeface="Playfair Display"/>
            </a:endParaRPr>
          </a:p>
          <a:p>
            <a:pPr marL="0" lvl="0" indent="0" algn="l" rtl="0">
              <a:spcBef>
                <a:spcPts val="1600"/>
              </a:spcBef>
              <a:spcAft>
                <a:spcPts val="0"/>
              </a:spcAft>
              <a:buClr>
                <a:schemeClr val="dk2"/>
              </a:buClr>
              <a:buSzPts val="1100"/>
              <a:buFont typeface="Arial"/>
              <a:buNone/>
            </a:pPr>
            <a:r>
              <a:rPr lang="en" sz="900" b="1" dirty="0">
                <a:solidFill>
                  <a:schemeClr val="dk2"/>
                </a:solidFill>
                <a:latin typeface="Times New Roman" panose="02020603050405020304" pitchFamily="18" charset="0"/>
                <a:ea typeface="Playfair Display"/>
                <a:cs typeface="Times New Roman" panose="02020603050405020304" pitchFamily="18" charset="0"/>
                <a:sym typeface="Playfair Display"/>
              </a:rPr>
              <a:t>Nikki and Deja, melanated best friends</a:t>
            </a:r>
            <a:endParaRPr sz="900" b="1" dirty="0">
              <a:latin typeface="Times New Roman" panose="02020603050405020304" pitchFamily="18" charset="0"/>
              <a:ea typeface="Playfair Display"/>
              <a:cs typeface="Times New Roman" panose="02020603050405020304" pitchFamily="18" charset="0"/>
              <a:sym typeface="Playfair Display"/>
            </a:endParaRPr>
          </a:p>
          <a:p>
            <a:pPr marL="0" lvl="0" indent="0" algn="l" rtl="0">
              <a:spcBef>
                <a:spcPts val="1600"/>
              </a:spcBef>
              <a:spcAft>
                <a:spcPts val="0"/>
              </a:spcAft>
              <a:buClr>
                <a:schemeClr val="dk2"/>
              </a:buClr>
              <a:buSzPts val="1100"/>
              <a:buFont typeface="Arial"/>
              <a:buNone/>
            </a:pPr>
            <a:r>
              <a:rPr lang="en" sz="900" b="1" dirty="0">
                <a:latin typeface="Times New Roman" panose="02020603050405020304" pitchFamily="18" charset="0"/>
                <a:ea typeface="Playfair Display"/>
                <a:cs typeface="Times New Roman" panose="02020603050405020304" pitchFamily="18" charset="0"/>
                <a:sym typeface="Playfair Display"/>
              </a:rPr>
              <a:t>Nikki and Deja!</a:t>
            </a:r>
            <a:endParaRPr sz="900" b="1" dirty="0">
              <a:latin typeface="Times New Roman" panose="02020603050405020304" pitchFamily="18" charset="0"/>
              <a:ea typeface="Playfair Display"/>
              <a:cs typeface="Times New Roman" panose="02020603050405020304" pitchFamily="18" charset="0"/>
              <a:sym typeface="Playfair Display"/>
            </a:endParaRPr>
          </a:p>
          <a:p>
            <a:pPr marL="0" lvl="0" indent="0" algn="l" rtl="0">
              <a:spcBef>
                <a:spcPts val="1600"/>
              </a:spcBef>
              <a:spcAft>
                <a:spcPts val="0"/>
              </a:spcAft>
              <a:buNone/>
            </a:pPr>
            <a:endParaRPr sz="900" b="1" dirty="0">
              <a:latin typeface="Times New Roman" panose="02020603050405020304" pitchFamily="18" charset="0"/>
              <a:ea typeface="Playfair Display"/>
              <a:cs typeface="Times New Roman" panose="02020603050405020304" pitchFamily="18" charset="0"/>
              <a:sym typeface="Playfair Display"/>
            </a:endParaRPr>
          </a:p>
        </p:txBody>
      </p:sp>
      <p:pic>
        <p:nvPicPr>
          <p:cNvPr id="96" name="Google Shape;96;p16" descr="This is the song Joy and I created for our Book Marketing Project. Enjoy! &#10;&#10;(We do not own the image, it is from scholastic.com)" title="Nikki &amp; Deja Best Friends Rap">
            <a:hlinkClick r:id="rId5"/>
          </p:cNvPr>
          <p:cNvPicPr preferRelativeResize="0"/>
          <p:nvPr/>
        </p:nvPicPr>
        <p:blipFill>
          <a:blip r:embed="rId6">
            <a:alphaModFix/>
          </a:blip>
          <a:stretch>
            <a:fillRect/>
          </a:stretch>
        </p:blipFill>
        <p:spPr>
          <a:xfrm>
            <a:off x="7336727" y="2265215"/>
            <a:ext cx="1164000" cy="87300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Words>
  <Application>Microsoft Office PowerPoint</Application>
  <PresentationFormat>On-screen Show (16:9)</PresentationFormat>
  <Paragraphs>29</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Montserrat</vt:lpstr>
      <vt:lpstr>Oswald</vt:lpstr>
      <vt:lpstr>Times New Roman</vt:lpstr>
      <vt:lpstr>Playfair Display</vt:lpstr>
      <vt:lpstr>Arial</vt:lpstr>
      <vt:lpstr>Pop</vt:lpstr>
      <vt:lpstr>Nikki and Deja</vt:lpstr>
      <vt:lpstr>Summary of Book One: Nikki and Deja</vt:lpstr>
      <vt:lpstr>Description of Product Idea</vt:lpstr>
      <vt:lpstr>Best Friends Rap + Lyrics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Nikki and Deja</dc:title>
  <cp:lastModifiedBy>Alexandria White</cp:lastModifiedBy>
  <cp:revision>1</cp:revision>
  <dcterms:modified xsi:type="dcterms:W3CDTF">2020-03-24T18:20:59Z</dcterms:modified>
</cp:coreProperties>
</file>